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1755" r:id="rId3"/>
    <p:sldId id="1729" r:id="rId4"/>
    <p:sldId id="1805" r:id="rId5"/>
    <p:sldId id="1806" r:id="rId6"/>
    <p:sldId id="1807" r:id="rId7"/>
    <p:sldId id="1809" r:id="rId8"/>
    <p:sldId id="1808" r:id="rId9"/>
    <p:sldId id="1810" r:id="rId10"/>
    <p:sldId id="1812" r:id="rId11"/>
    <p:sldId id="1814" r:id="rId12"/>
    <p:sldId id="1813" r:id="rId13"/>
    <p:sldId id="1811" r:id="rId14"/>
    <p:sldId id="1764" r:id="rId15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AD47A8F3-D23A-4AD9-AED8-D8A7222EF2C2}">
          <p14:sldIdLst/>
        </p14:section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1755"/>
            <p14:sldId id="1729"/>
            <p14:sldId id="1805"/>
            <p14:sldId id="1806"/>
            <p14:sldId id="1807"/>
            <p14:sldId id="1809"/>
            <p14:sldId id="1808"/>
            <p14:sldId id="1810"/>
            <p14:sldId id="1812"/>
            <p14:sldId id="1814"/>
            <p14:sldId id="1813"/>
          </p14:sldIdLst>
        </p14:section>
        <p14:section name="内容页" id="{EB11151C-0E14-47B0-8218-1431BF894351}">
          <p14:sldIdLst>
            <p14:sldId id="1811"/>
          </p14:sldIdLst>
        </p14:section>
        <p14:section name="封底" id="{843E591D-6EE2-4691-951C-C0C689F22170}">
          <p14:sldIdLst>
            <p14:sldId id="1764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  <p14:section name="推荐配图" id="{7630F0D5-5EF4-44D1-A6F8-008BC4FB262D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BBB"/>
    <a:srgbClr val="E4F5C1"/>
    <a:srgbClr val="175F8B"/>
    <a:srgbClr val="E0CFBD"/>
    <a:srgbClr val="A62038"/>
    <a:srgbClr val="E8E8E8"/>
    <a:srgbClr val="F2F2F2"/>
    <a:srgbClr val="DBDBDB"/>
    <a:srgbClr val="404040"/>
    <a:srgbClr val="FEE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04" autoAdjust="0"/>
    <p:restoredTop sz="94289" autoAdjust="0"/>
  </p:normalViewPr>
  <p:slideViewPr>
    <p:cSldViewPr snapToGrid="0" showGuides="1">
      <p:cViewPr varScale="1">
        <p:scale>
          <a:sx n="75" d="100"/>
          <a:sy n="75" d="100"/>
        </p:scale>
        <p:origin x="43" y="58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79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2F5E00-5B9C-41CD-8DF8-3181F8B0B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/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64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6EDAD85A-00BB-47A7-945B-4BAF53F476FD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CA077194-128D-476C-9745-132314CF1629}"/>
              </a:ext>
            </a:extLst>
          </p:cNvPr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A72677-C77E-4DF3-961C-0D55EE5FE60F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D7406884-F6F7-442D-BB0B-4D2F904BE4DC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9238C4-73E9-4488-8236-D27469F385A0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7061D244-FA47-4839-A801-9A944FFF8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6223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1107AAF-A38A-4F6B-A303-6BFFA7057256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FCB1C2D-E807-4882-9B9F-157ACC01138E}"/>
              </a:ext>
            </a:extLst>
          </p:cNvPr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C95B42-F77C-4B76-B4A2-8859F6694536}"/>
              </a:ext>
            </a:extLst>
          </p:cNvPr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6630DFA-0FAF-4302-A188-320C0BF52F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8618642-794D-460D-A5F1-EF34C9731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>
            <a:extLst>
              <a:ext uri="{FF2B5EF4-FFF2-40B4-BE49-F238E27FC236}">
                <a16:creationId xmlns:a16="http://schemas.microsoft.com/office/drawing/2014/main" id="{62BC467B-8A28-4AF3-9D04-F540A60E1F49}"/>
              </a:ext>
            </a:extLst>
          </p:cNvPr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5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0A6CD1AB-0EA7-41C2-A48C-02E63ABB39C5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A886509-BB94-48D6-B91C-A98B6C84EBDA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8A9A7-A5BB-4C53-996F-B184AF28C8FB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23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1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64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2426BE-E934-474B-AA84-5FDF1A716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186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>
            <a:extLst>
              <a:ext uri="{FF2B5EF4-FFF2-40B4-BE49-F238E27FC236}">
                <a16:creationId xmlns:a16="http://schemas.microsoft.com/office/drawing/2014/main" id="{97D16C68-09BE-48D4-B317-0E62385A4AB7}"/>
              </a:ext>
            </a:extLst>
          </p:cNvPr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333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>
            <a:extLst>
              <a:ext uri="{FF2B5EF4-FFF2-40B4-BE49-F238E27FC236}">
                <a16:creationId xmlns:a16="http://schemas.microsoft.com/office/drawing/2014/main" id="{724F8D4B-8C2E-4306-B787-654B6E9690BC}"/>
              </a:ext>
            </a:extLst>
          </p:cNvPr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D6EAB5C-51C9-44D9-9038-D6187D86B09C}"/>
              </a:ext>
            </a:extLst>
          </p:cNvPr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" fmla="*/ 5092700 w 9051317"/>
              <a:gd name="connsiteY0" fmla="*/ 0 h 6884544"/>
              <a:gd name="connsiteX1" fmla="*/ 8724495 w 9051317"/>
              <a:gd name="connsiteY1" fmla="*/ 12700 h 6884544"/>
              <a:gd name="connsiteX2" fmla="*/ 8832115 w 9051317"/>
              <a:gd name="connsiteY2" fmla="*/ 478995 h 6884544"/>
              <a:gd name="connsiteX3" fmla="*/ 9051317 w 9051317"/>
              <a:gd name="connsiteY3" fmla="*/ 2653428 h 6884544"/>
              <a:gd name="connsiteX4" fmla="*/ 8203435 w 9051317"/>
              <a:gd name="connsiteY4" fmla="*/ 6853135 h 6884544"/>
              <a:gd name="connsiteX5" fmla="*/ 8189236 w 9051317"/>
              <a:gd name="connsiteY5" fmla="*/ 6884544 h 6884544"/>
              <a:gd name="connsiteX6" fmla="*/ 0 w 9051317"/>
              <a:gd name="connsiteY6" fmla="*/ 6884544 h 6884544"/>
              <a:gd name="connsiteX7" fmla="*/ 5092700 w 9051317"/>
              <a:gd name="connsiteY7" fmla="*/ 0 h 6884544"/>
              <a:gd name="connsiteX0" fmla="*/ 0 w 3958617"/>
              <a:gd name="connsiteY0" fmla="*/ 0 h 6884544"/>
              <a:gd name="connsiteX1" fmla="*/ 3631795 w 3958617"/>
              <a:gd name="connsiteY1" fmla="*/ 12700 h 6884544"/>
              <a:gd name="connsiteX2" fmla="*/ 3739415 w 3958617"/>
              <a:gd name="connsiteY2" fmla="*/ 478995 h 6884544"/>
              <a:gd name="connsiteX3" fmla="*/ 3958617 w 3958617"/>
              <a:gd name="connsiteY3" fmla="*/ 2653428 h 6884544"/>
              <a:gd name="connsiteX4" fmla="*/ 3110735 w 3958617"/>
              <a:gd name="connsiteY4" fmla="*/ 6853135 h 6884544"/>
              <a:gd name="connsiteX5" fmla="*/ 3096536 w 3958617"/>
              <a:gd name="connsiteY5" fmla="*/ 6884544 h 6884544"/>
              <a:gd name="connsiteX6" fmla="*/ 0 w 3958617"/>
              <a:gd name="connsiteY6" fmla="*/ 6884544 h 6884544"/>
              <a:gd name="connsiteX7" fmla="*/ 0 w 3958617"/>
              <a:gd name="connsiteY7" fmla="*/ 0 h 688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B2CC4E1-7380-47A3-B004-2A40D778D829}"/>
              </a:ext>
            </a:extLst>
          </p:cNvPr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" fmla="*/ 4523504 w 7775476"/>
              <a:gd name="connsiteY0" fmla="*/ 0 h 6870674"/>
              <a:gd name="connsiteX1" fmla="*/ 7326808 w 7775476"/>
              <a:gd name="connsiteY1" fmla="*/ 12674 h 6870674"/>
              <a:gd name="connsiteX2" fmla="*/ 7370317 w 7775476"/>
              <a:gd name="connsiteY2" fmla="*/ 119746 h 6870674"/>
              <a:gd name="connsiteX3" fmla="*/ 7775476 w 7775476"/>
              <a:gd name="connsiteY3" fmla="*/ 2347313 h 6870674"/>
              <a:gd name="connsiteX4" fmla="*/ 6040912 w 7775476"/>
              <a:gd name="connsiteY4" fmla="*/ 6703392 h 6870674"/>
              <a:gd name="connsiteX5" fmla="*/ 5876541 w 7775476"/>
              <a:gd name="connsiteY5" fmla="*/ 6870674 h 6870674"/>
              <a:gd name="connsiteX6" fmla="*/ 0 w 7775476"/>
              <a:gd name="connsiteY6" fmla="*/ 6870674 h 6870674"/>
              <a:gd name="connsiteX7" fmla="*/ 4523504 w 7775476"/>
              <a:gd name="connsiteY7" fmla="*/ 0 h 6870674"/>
              <a:gd name="connsiteX0" fmla="*/ 0 w 3251972"/>
              <a:gd name="connsiteY0" fmla="*/ 0 h 6870674"/>
              <a:gd name="connsiteX1" fmla="*/ 2803304 w 3251972"/>
              <a:gd name="connsiteY1" fmla="*/ 12674 h 6870674"/>
              <a:gd name="connsiteX2" fmla="*/ 2846813 w 3251972"/>
              <a:gd name="connsiteY2" fmla="*/ 119746 h 6870674"/>
              <a:gd name="connsiteX3" fmla="*/ 3251972 w 3251972"/>
              <a:gd name="connsiteY3" fmla="*/ 2347313 h 6870674"/>
              <a:gd name="connsiteX4" fmla="*/ 1517408 w 3251972"/>
              <a:gd name="connsiteY4" fmla="*/ 6703392 h 6870674"/>
              <a:gd name="connsiteX5" fmla="*/ 1353037 w 3251972"/>
              <a:gd name="connsiteY5" fmla="*/ 6870674 h 6870674"/>
              <a:gd name="connsiteX6" fmla="*/ 0 w 3251972"/>
              <a:gd name="connsiteY6" fmla="*/ 6858000 h 6870674"/>
              <a:gd name="connsiteX7" fmla="*/ 0 w 3251972"/>
              <a:gd name="connsiteY7" fmla="*/ 0 h 687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>
            <a:extLst>
              <a:ext uri="{FF2B5EF4-FFF2-40B4-BE49-F238E27FC236}">
                <a16:creationId xmlns:a16="http://schemas.microsoft.com/office/drawing/2014/main" id="{BEBD6282-AE46-4FC1-BD41-226149B53843}"/>
              </a:ext>
            </a:extLst>
          </p:cNvPr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453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B79D9FE-9926-4B65-873C-101156698B56}"/>
              </a:ext>
            </a:extLst>
          </p:cNvPr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ED53AB2-8A56-464B-B4B9-C961F4B31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9A4FD3-F506-4606-A295-6F8FD7776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3">
            <a:extLst>
              <a:ext uri="{FF2B5EF4-FFF2-40B4-BE49-F238E27FC236}">
                <a16:creationId xmlns:a16="http://schemas.microsoft.com/office/drawing/2014/main" id="{3340E65D-34C4-46A8-BF3C-A598C812F427}"/>
              </a:ext>
            </a:extLst>
          </p:cNvPr>
          <p:cNvSpPr txBox="1">
            <a:spLocks/>
          </p:cNvSpPr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272E20-54D5-4331-9A61-EED5BEA34270}"/>
              </a:ext>
            </a:extLst>
          </p:cNvPr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9375F3-17D9-4F26-A5A8-65B1D2F88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277559-1A23-4398-9EE5-991AD8C5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9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67FC2370-9903-431E-9BFF-5851F1A7F254}"/>
              </a:ext>
            </a:extLst>
          </p:cNvPr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38471D-4522-426B-8825-789963116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E2D012-770F-467C-AB53-8051EA55EFDF}"/>
              </a:ext>
            </a:extLst>
          </p:cNvPr>
          <p:cNvCxnSpPr>
            <a:cxnSpLocks/>
          </p:cNvCxnSpPr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26385CF2-BF7F-4D1B-B7F7-C14846B24D94}"/>
              </a:ext>
            </a:extLst>
          </p:cNvPr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FD3512-4D16-4604-BEE9-BB330CE60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48C9C3-6044-43DE-BE80-7786E0BE3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3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9C3CF109-AFDF-4405-B2CB-EE413ABA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70" r:id="rId2"/>
    <p:sldLayoutId id="2147483692" r:id="rId3"/>
    <p:sldLayoutId id="2147483693" r:id="rId4"/>
    <p:sldLayoutId id="2147483697" r:id="rId5"/>
    <p:sldLayoutId id="2147483675" r:id="rId6"/>
    <p:sldLayoutId id="2147483680" r:id="rId7"/>
    <p:sldLayoutId id="2147483696" r:id="rId8"/>
    <p:sldLayoutId id="2147483681" r:id="rId9"/>
    <p:sldLayoutId id="2147483651" r:id="rId10"/>
    <p:sldLayoutId id="2147483695" r:id="rId11"/>
    <p:sldLayoutId id="2147483684" r:id="rId12"/>
    <p:sldLayoutId id="2147483652" r:id="rId13"/>
    <p:sldLayoutId id="214748369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600" dirty="0"/>
              <a:t>百团聚交</a:t>
            </a:r>
            <a:br>
              <a:rPr lang="en-US" altLang="zh-CN" spc="600" dirty="0"/>
            </a:br>
            <a:r>
              <a:rPr lang="zh-CN" altLang="en-US" sz="4000" spc="600" dirty="0"/>
              <a:t>校园社团交流社区</a:t>
            </a:r>
            <a:br>
              <a:rPr lang="en-US" altLang="zh-CN" spc="600" dirty="0"/>
            </a:br>
            <a:br>
              <a:rPr lang="en-US" altLang="zh-CN" spc="600" dirty="0"/>
            </a:br>
            <a:endParaRPr lang="zh-CN" altLang="en-US" spc="6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陈天翼、杨冬宁、杨云帆、葛媛、申艾瑶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87A7DC-8517-5ACC-A6B3-A87008341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r>
              <a:rPr lang="en-US" altLang="zh-CN" dirty="0"/>
              <a:t>4</a:t>
            </a:r>
            <a:r>
              <a:rPr lang="zh-CN" altLang="en-US" dirty="0"/>
              <a:t>：登录状态保存、前端登录拦截器和页面级权限拦截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439C01-5B0E-2748-83E9-360DF46C0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AF0A4F-60BD-8B6E-304C-6953C99B0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13A02C-346A-0CC3-BC03-9B244DDA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44" y="1835932"/>
            <a:ext cx="7039397" cy="39017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4FD201-3AF5-8794-DC7B-B62ACE78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523" y="1835932"/>
            <a:ext cx="5510524" cy="390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0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E213AD-5CE9-BAB3-1A7E-A34676E82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1C876B-B4AB-9F1E-CC9F-DCEB183D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76" y="390504"/>
            <a:ext cx="7098965" cy="40583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A406B9-D9B1-12B1-A1D0-8D04BF95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631" y="3685848"/>
            <a:ext cx="8015009" cy="24045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FF2605-2242-AE6E-38D1-32255DE1E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225" y="977008"/>
            <a:ext cx="4114830" cy="18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6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87A7DC-8517-5ACC-A6B3-A87008341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r>
              <a:rPr lang="en-US" altLang="zh-CN" dirty="0"/>
              <a:t>5</a:t>
            </a:r>
            <a:r>
              <a:rPr lang="zh-CN" altLang="en-US" dirty="0"/>
              <a:t>：图片上传与富文本内容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439C01-5B0E-2748-83E9-360DF46C0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AF0A4F-60BD-8B6E-304C-6953C99B0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718E4A-22DB-26BA-72E9-A10121C7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72" y="1725044"/>
            <a:ext cx="6324520" cy="33982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949668-39F4-2364-3744-B4A732C2B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434" y="1725044"/>
            <a:ext cx="3981677" cy="34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2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583708"/>
            <a:ext cx="10468729" cy="775349"/>
          </a:xfrm>
        </p:spPr>
        <p:txBody>
          <a:bodyPr/>
          <a:lstStyle/>
          <a:p>
            <a:r>
              <a:rPr lang="zh-CN" altLang="en-US" dirty="0"/>
              <a:t>经验教训</a:t>
            </a:r>
            <a:endParaRPr lang="zh-CN" altLang="en-US" spc="300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05CF8DC-B49A-49CA-B4CA-9ABDDE799AFA}"/>
              </a:ext>
            </a:extLst>
          </p:cNvPr>
          <p:cNvCxnSpPr>
            <a:cxnSpLocks/>
          </p:cNvCxnSpPr>
          <p:nvPr/>
        </p:nvCxnSpPr>
        <p:spPr>
          <a:xfrm>
            <a:off x="1597572" y="2677011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AB24B2-DAD4-4C04-B825-2E6CDB669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8" name="Object 602">
            <a:extLst>
              <a:ext uri="{FF2B5EF4-FFF2-40B4-BE49-F238E27FC236}">
                <a16:creationId xmlns:a16="http://schemas.microsoft.com/office/drawing/2014/main" id="{35D9C587-89B6-49D0-A4C1-62E2A9C3A080}"/>
              </a:ext>
            </a:extLst>
          </p:cNvPr>
          <p:cNvSpPr txBox="1"/>
          <p:nvPr/>
        </p:nvSpPr>
        <p:spPr>
          <a:xfrm>
            <a:off x="1183000" y="411667"/>
            <a:ext cx="1995791" cy="117204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8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88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3</a:t>
            </a:r>
            <a:endParaRPr lang="zh-CN" altLang="en-US" sz="700" b="1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0A7DF3-D3AB-A5A3-7416-DB4C03A7F6FA}"/>
              </a:ext>
            </a:extLst>
          </p:cNvPr>
          <p:cNvSpPr txBox="1"/>
          <p:nvPr/>
        </p:nvSpPr>
        <p:spPr>
          <a:xfrm>
            <a:off x="1688123" y="2964264"/>
            <a:ext cx="92143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经验：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按照功能分工，明确每个人负责的部分，定期交流进展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每一部分的细节设计，代码和基础测试由一个人负责，效率较高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组内技术分享，互相学习，一些应用层面的技术这样学习速度更快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教训：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技术学习和代码同时进行，在实际项目中学习技术细节，保证实际完成度</a:t>
            </a:r>
            <a:endParaRPr lang="en-US" altLang="zh-CN" dirty="0"/>
          </a:p>
          <a:p>
            <a:r>
              <a:rPr lang="en-US" altLang="zh-CN" dirty="0"/>
              <a:t>2.Git</a:t>
            </a:r>
            <a:r>
              <a:rPr lang="zh-CN" altLang="en-US" dirty="0"/>
              <a:t>更科学管理，避免出现同时更新一部分代码，导致自动</a:t>
            </a:r>
            <a:r>
              <a:rPr lang="en-US" altLang="zh-CN" dirty="0"/>
              <a:t>merge</a:t>
            </a:r>
            <a:r>
              <a:rPr lang="zh-CN" altLang="en-US" dirty="0"/>
              <a:t>出现问题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快速迭代，快速交流，避免出现一些部分的耽搁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变量命名等应该遵循预先制定的代码规范，避免因为变量名出现调试问题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353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542EF4-2CD2-414F-BB8A-5F063B6691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谢谢大家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89403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02">
            <a:extLst>
              <a:ext uri="{FF2B5EF4-FFF2-40B4-BE49-F238E27FC236}">
                <a16:creationId xmlns:a16="http://schemas.microsoft.com/office/drawing/2014/main" id="{AEA5C28C-CDBA-4A0A-9130-6AEA1B720289}"/>
              </a:ext>
            </a:extLst>
          </p:cNvPr>
          <p:cNvSpPr txBox="1"/>
          <p:nvPr/>
        </p:nvSpPr>
        <p:spPr>
          <a:xfrm>
            <a:off x="8412366" y="4227329"/>
            <a:ext cx="3232150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您可以在此处添加您需要的文字，您可以在此处添加您需要的文字。</a:t>
            </a: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203">
            <a:extLst>
              <a:ext uri="{FF2B5EF4-FFF2-40B4-BE49-F238E27FC236}">
                <a16:creationId xmlns:a16="http://schemas.microsoft.com/office/drawing/2014/main" id="{F1118CA1-7656-4DBC-A15F-A9DAC196E516}"/>
              </a:ext>
            </a:extLst>
          </p:cNvPr>
          <p:cNvSpPr txBox="1"/>
          <p:nvPr/>
        </p:nvSpPr>
        <p:spPr>
          <a:xfrm>
            <a:off x="847586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</a:p>
        </p:txBody>
      </p:sp>
      <p:sp>
        <p:nvSpPr>
          <p:cNvPr id="4" name="Object 204">
            <a:extLst>
              <a:ext uri="{FF2B5EF4-FFF2-40B4-BE49-F238E27FC236}">
                <a16:creationId xmlns:a16="http://schemas.microsoft.com/office/drawing/2014/main" id="{56B78377-D04E-416F-AE20-4D3E94403904}"/>
              </a:ext>
            </a:extLst>
          </p:cNvPr>
          <p:cNvSpPr txBox="1"/>
          <p:nvPr/>
        </p:nvSpPr>
        <p:spPr>
          <a:xfrm>
            <a:off x="4684916" y="4227329"/>
            <a:ext cx="3232150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您可以在此处添加您需要的文字，您可以在此处添加您需要的文字。</a:t>
            </a: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205">
            <a:extLst>
              <a:ext uri="{FF2B5EF4-FFF2-40B4-BE49-F238E27FC236}">
                <a16:creationId xmlns:a16="http://schemas.microsoft.com/office/drawing/2014/main" id="{2E4E6F25-D63A-4B8A-9417-1932904C224C}"/>
              </a:ext>
            </a:extLst>
          </p:cNvPr>
          <p:cNvSpPr txBox="1"/>
          <p:nvPr/>
        </p:nvSpPr>
        <p:spPr>
          <a:xfrm>
            <a:off x="471031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特色与创新点</a:t>
            </a:r>
          </a:p>
        </p:txBody>
      </p:sp>
      <p:sp>
        <p:nvSpPr>
          <p:cNvPr id="6" name="Object 206">
            <a:extLst>
              <a:ext uri="{FF2B5EF4-FFF2-40B4-BE49-F238E27FC236}">
                <a16:creationId xmlns:a16="http://schemas.microsoft.com/office/drawing/2014/main" id="{232F2811-61A1-456F-B903-9D057FCE377C}"/>
              </a:ext>
            </a:extLst>
          </p:cNvPr>
          <p:cNvSpPr txBox="1"/>
          <p:nvPr/>
        </p:nvSpPr>
        <p:spPr>
          <a:xfrm>
            <a:off x="8412366" y="2303279"/>
            <a:ext cx="3232150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您可以在此处添加您需要的文字，您可以在此处添加您需要的文字。</a:t>
            </a: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207">
            <a:extLst>
              <a:ext uri="{FF2B5EF4-FFF2-40B4-BE49-F238E27FC236}">
                <a16:creationId xmlns:a16="http://schemas.microsoft.com/office/drawing/2014/main" id="{2470A4B8-3CA2-44DF-A0CF-1C6FF434820B}"/>
              </a:ext>
            </a:extLst>
          </p:cNvPr>
          <p:cNvSpPr txBox="1"/>
          <p:nvPr/>
        </p:nvSpPr>
        <p:spPr>
          <a:xfrm>
            <a:off x="8425065" y="1626385"/>
            <a:ext cx="300012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</a:p>
        </p:txBody>
      </p:sp>
      <p:sp>
        <p:nvSpPr>
          <p:cNvPr id="8" name="Object 208">
            <a:extLst>
              <a:ext uri="{FF2B5EF4-FFF2-40B4-BE49-F238E27FC236}">
                <a16:creationId xmlns:a16="http://schemas.microsoft.com/office/drawing/2014/main" id="{6FC9147A-81FB-42F8-A0B6-6A590714C80D}"/>
              </a:ext>
            </a:extLst>
          </p:cNvPr>
          <p:cNvSpPr txBox="1"/>
          <p:nvPr/>
        </p:nvSpPr>
        <p:spPr>
          <a:xfrm>
            <a:off x="4697616" y="2303279"/>
            <a:ext cx="3232150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rgbClr val="686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您可以在此处添加您需要的文字，您可以在此处添加您需要的文字。</a:t>
            </a: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9">
            <a:extLst>
              <a:ext uri="{FF2B5EF4-FFF2-40B4-BE49-F238E27FC236}">
                <a16:creationId xmlns:a16="http://schemas.microsoft.com/office/drawing/2014/main" id="{045EDF20-F516-4E5F-9CE6-F74751EC8A7F}"/>
              </a:ext>
            </a:extLst>
          </p:cNvPr>
          <p:cNvSpPr txBox="1"/>
          <p:nvPr/>
        </p:nvSpPr>
        <p:spPr>
          <a:xfrm>
            <a:off x="4703965" y="1626385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产品特色与创新点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556411D-6A6F-4F99-B899-FDCEBDF6A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9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583708"/>
            <a:ext cx="10468729" cy="775349"/>
          </a:xfrm>
        </p:spPr>
        <p:txBody>
          <a:bodyPr/>
          <a:lstStyle/>
          <a:p>
            <a:r>
              <a:rPr lang="zh-CN" altLang="en-US" spc="300" dirty="0"/>
              <a:t>产品特色与创新点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05CF8DC-B49A-49CA-B4CA-9ABDDE799AFA}"/>
              </a:ext>
            </a:extLst>
          </p:cNvPr>
          <p:cNvCxnSpPr>
            <a:cxnSpLocks/>
          </p:cNvCxnSpPr>
          <p:nvPr/>
        </p:nvCxnSpPr>
        <p:spPr>
          <a:xfrm>
            <a:off x="1597572" y="2677011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AB24B2-DAD4-4C04-B825-2E6CDB669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8" name="Object 602">
            <a:extLst>
              <a:ext uri="{FF2B5EF4-FFF2-40B4-BE49-F238E27FC236}">
                <a16:creationId xmlns:a16="http://schemas.microsoft.com/office/drawing/2014/main" id="{35D9C587-89B6-49D0-A4C1-62E2A9C3A080}"/>
              </a:ext>
            </a:extLst>
          </p:cNvPr>
          <p:cNvSpPr txBox="1"/>
          <p:nvPr/>
        </p:nvSpPr>
        <p:spPr>
          <a:xfrm>
            <a:off x="1183000" y="411667"/>
            <a:ext cx="1995791" cy="117204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8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88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1</a:t>
            </a:r>
            <a:endParaRPr lang="zh-CN" altLang="en-US" sz="700" b="1" dirty="0"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2FE7BE-299C-9C38-DF22-F7EEEEDD7CDB}"/>
              </a:ext>
            </a:extLst>
          </p:cNvPr>
          <p:cNvSpPr txBox="1"/>
          <p:nvPr/>
        </p:nvSpPr>
        <p:spPr>
          <a:xfrm>
            <a:off x="1418471" y="2677011"/>
            <a:ext cx="943374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/>
              <a:t>1.</a:t>
            </a:r>
            <a:r>
              <a:rPr lang="zh-CN" altLang="en-US" sz="2500" dirty="0"/>
              <a:t>依托于社团的校园社区，支持发帖，评论，点赞，关注等社区功能</a:t>
            </a:r>
            <a:endParaRPr lang="en-US" altLang="zh-CN" sz="2500" dirty="0"/>
          </a:p>
          <a:p>
            <a:r>
              <a:rPr lang="en-US" altLang="zh-CN" sz="2500" dirty="0"/>
              <a:t>2.</a:t>
            </a:r>
            <a:r>
              <a:rPr lang="zh-CN" altLang="en-US" sz="2500" dirty="0"/>
              <a:t>校园社团和爱好社区双流并行，保证初始流量支撑，满足流动交流需求</a:t>
            </a:r>
            <a:endParaRPr lang="en-US" altLang="zh-CN" sz="2500" dirty="0"/>
          </a:p>
          <a:p>
            <a:r>
              <a:rPr lang="en-US" altLang="zh-CN" sz="2500" dirty="0"/>
              <a:t>3.AIGC+</a:t>
            </a:r>
            <a:r>
              <a:rPr lang="zh-CN" altLang="en-US" sz="2500" dirty="0"/>
              <a:t>社区平台，多种深度学习算法激发社区活力</a:t>
            </a:r>
            <a:endParaRPr lang="en-US" altLang="zh-CN" sz="2500" dirty="0"/>
          </a:p>
          <a:p>
            <a:r>
              <a:rPr lang="en-US" altLang="zh-CN" sz="2500" dirty="0"/>
              <a:t>4.</a:t>
            </a:r>
            <a:r>
              <a:rPr lang="zh-CN" altLang="en-US" sz="2500" dirty="0"/>
              <a:t>采用多种预训练大模型，数据同时以显式存储和向量空间嵌入表征，满足个性化下游需求</a:t>
            </a:r>
          </a:p>
        </p:txBody>
      </p:sp>
    </p:spTree>
    <p:extLst>
      <p:ext uri="{BB962C8B-B14F-4D97-AF65-F5344CB8AC3E}">
        <p14:creationId xmlns:p14="http://schemas.microsoft.com/office/powerpoint/2010/main" val="171321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583708"/>
            <a:ext cx="10468729" cy="775349"/>
          </a:xfrm>
        </p:spPr>
        <p:txBody>
          <a:bodyPr/>
          <a:lstStyle/>
          <a:p>
            <a:r>
              <a:rPr lang="zh-CN" altLang="en-US" spc="300" dirty="0"/>
              <a:t>架构与关键技术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05CF8DC-B49A-49CA-B4CA-9ABDDE799AFA}"/>
              </a:ext>
            </a:extLst>
          </p:cNvPr>
          <p:cNvCxnSpPr>
            <a:cxnSpLocks/>
          </p:cNvCxnSpPr>
          <p:nvPr/>
        </p:nvCxnSpPr>
        <p:spPr>
          <a:xfrm>
            <a:off x="1597572" y="2677011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AB24B2-DAD4-4C04-B825-2E6CDB669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8" name="Object 602">
            <a:extLst>
              <a:ext uri="{FF2B5EF4-FFF2-40B4-BE49-F238E27FC236}">
                <a16:creationId xmlns:a16="http://schemas.microsoft.com/office/drawing/2014/main" id="{35D9C587-89B6-49D0-A4C1-62E2A9C3A080}"/>
              </a:ext>
            </a:extLst>
          </p:cNvPr>
          <p:cNvSpPr txBox="1"/>
          <p:nvPr/>
        </p:nvSpPr>
        <p:spPr>
          <a:xfrm>
            <a:off x="1183000" y="411667"/>
            <a:ext cx="1995791" cy="117204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8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88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2</a:t>
            </a:r>
            <a:endParaRPr lang="zh-CN" altLang="en-US" sz="700" b="1" dirty="0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6570EA-B13E-8AB7-E019-8235CCBE8A02}"/>
              </a:ext>
            </a:extLst>
          </p:cNvPr>
          <p:cNvSpPr txBox="1"/>
          <p:nvPr/>
        </p:nvSpPr>
        <p:spPr>
          <a:xfrm>
            <a:off x="1597572" y="2950064"/>
            <a:ext cx="715442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/>
              <a:t>1.</a:t>
            </a:r>
            <a:r>
              <a:rPr lang="zh-CN" altLang="en-US" sz="2600" dirty="0"/>
              <a:t>架构设计</a:t>
            </a:r>
            <a:endParaRPr lang="en-US" altLang="zh-CN" sz="2600" dirty="0"/>
          </a:p>
          <a:p>
            <a:r>
              <a:rPr lang="en-US" altLang="zh-CN" sz="2600" dirty="0"/>
              <a:t>2.Diffusion Model </a:t>
            </a:r>
            <a:r>
              <a:rPr lang="zh-CN" altLang="en-US" sz="2600" dirty="0"/>
              <a:t>文图转换</a:t>
            </a:r>
            <a:endParaRPr lang="en-US" altLang="zh-CN" sz="2600" dirty="0"/>
          </a:p>
          <a:p>
            <a:r>
              <a:rPr lang="en-US" altLang="zh-CN" sz="2600" dirty="0"/>
              <a:t>3.</a:t>
            </a:r>
            <a:r>
              <a:rPr lang="zh-CN" altLang="en-US" sz="2600" dirty="0"/>
              <a:t>显式分词</a:t>
            </a:r>
            <a:r>
              <a:rPr lang="en-US" altLang="zh-CN" sz="2600" dirty="0"/>
              <a:t>+</a:t>
            </a:r>
            <a:r>
              <a:rPr lang="zh-CN" altLang="en-US" sz="2600" dirty="0"/>
              <a:t>模糊搜索</a:t>
            </a:r>
            <a:endParaRPr lang="en-US" altLang="zh-CN" sz="2600" dirty="0"/>
          </a:p>
          <a:p>
            <a:r>
              <a:rPr lang="en-US" altLang="zh-CN" sz="2600" dirty="0"/>
              <a:t>4.Sentence BERT </a:t>
            </a:r>
            <a:r>
              <a:rPr lang="zh-CN" altLang="en-US" sz="2600" dirty="0"/>
              <a:t>预训练语言模型</a:t>
            </a:r>
            <a:r>
              <a:rPr lang="en-US" altLang="zh-CN" sz="2600" dirty="0"/>
              <a:t>+</a:t>
            </a:r>
            <a:r>
              <a:rPr lang="zh-CN" altLang="en-US" sz="2600" dirty="0"/>
              <a:t>推荐算法</a:t>
            </a:r>
          </a:p>
        </p:txBody>
      </p:sp>
    </p:spTree>
    <p:extLst>
      <p:ext uri="{BB962C8B-B14F-4D97-AF65-F5344CB8AC3E}">
        <p14:creationId xmlns:p14="http://schemas.microsoft.com/office/powerpoint/2010/main" val="10320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E7A3CB7-C92D-3B00-023D-F8F235729B67}"/>
              </a:ext>
            </a:extLst>
          </p:cNvPr>
          <p:cNvSpPr/>
          <p:nvPr/>
        </p:nvSpPr>
        <p:spPr>
          <a:xfrm>
            <a:off x="1879042" y="3429000"/>
            <a:ext cx="5265336" cy="32858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86E46A-D81D-B93D-93A8-2E5646618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56D0936-4F6C-1FFF-2F87-F7BDE99E301A}"/>
              </a:ext>
            </a:extLst>
          </p:cNvPr>
          <p:cNvSpPr/>
          <p:nvPr/>
        </p:nvSpPr>
        <p:spPr>
          <a:xfrm>
            <a:off x="3911947" y="1102371"/>
            <a:ext cx="6600095" cy="1771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51FFAFB-F0D7-419D-DC6B-3DFE8ABCBC53}"/>
              </a:ext>
            </a:extLst>
          </p:cNvPr>
          <p:cNvCxnSpPr>
            <a:cxnSpLocks/>
          </p:cNvCxnSpPr>
          <p:nvPr/>
        </p:nvCxnSpPr>
        <p:spPr>
          <a:xfrm flipH="1">
            <a:off x="2575087" y="2644775"/>
            <a:ext cx="1366791" cy="15173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D03F7FA-63EE-D5BF-41CE-5C72ABB03746}"/>
              </a:ext>
            </a:extLst>
          </p:cNvPr>
          <p:cNvSpPr txBox="1"/>
          <p:nvPr/>
        </p:nvSpPr>
        <p:spPr>
          <a:xfrm>
            <a:off x="1679958" y="2771278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Restful</a:t>
            </a:r>
            <a:r>
              <a:rPr lang="zh-CN" altLang="en-US" dirty="0"/>
              <a:t>风格接口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CF1BF2-2C23-DB7B-9FE2-958313C51F0F}"/>
              </a:ext>
            </a:extLst>
          </p:cNvPr>
          <p:cNvSpPr txBox="1"/>
          <p:nvPr/>
        </p:nvSpPr>
        <p:spPr>
          <a:xfrm>
            <a:off x="3156541" y="3551383"/>
            <a:ext cx="322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Java, </a:t>
            </a:r>
            <a:r>
              <a:rPr lang="en-US" altLang="zh-CN" dirty="0" err="1"/>
              <a:t>Springboot</a:t>
            </a:r>
            <a:r>
              <a:rPr lang="zh-CN" altLang="en-US" dirty="0"/>
              <a:t>框架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389F8DB-73D2-26DD-DCB5-34DA6C5B76DF}"/>
              </a:ext>
            </a:extLst>
          </p:cNvPr>
          <p:cNvSpPr/>
          <p:nvPr/>
        </p:nvSpPr>
        <p:spPr>
          <a:xfrm>
            <a:off x="2252087" y="4128163"/>
            <a:ext cx="1453242" cy="21503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Controller</a:t>
            </a:r>
            <a:r>
              <a:rPr lang="zh-CN" altLang="en-US" dirty="0"/>
              <a:t>层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35368AB-D1D2-9000-8025-E98D2E17906E}"/>
              </a:ext>
            </a:extLst>
          </p:cNvPr>
          <p:cNvSpPr/>
          <p:nvPr/>
        </p:nvSpPr>
        <p:spPr>
          <a:xfrm>
            <a:off x="4061004" y="4128162"/>
            <a:ext cx="1243485" cy="21503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Service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56B2147-AB4C-EBAB-9C42-EC034144CB56}"/>
              </a:ext>
            </a:extLst>
          </p:cNvPr>
          <p:cNvSpPr/>
          <p:nvPr/>
        </p:nvSpPr>
        <p:spPr>
          <a:xfrm>
            <a:off x="5587098" y="4128161"/>
            <a:ext cx="1413672" cy="21503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Repository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F55F55-ED2F-6829-1A74-6A3C77B7B022}"/>
              </a:ext>
            </a:extLst>
          </p:cNvPr>
          <p:cNvSpPr txBox="1"/>
          <p:nvPr/>
        </p:nvSpPr>
        <p:spPr>
          <a:xfrm>
            <a:off x="4405770" y="1252423"/>
            <a:ext cx="251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Python, Flask </a:t>
            </a:r>
            <a:r>
              <a:rPr lang="zh-CN" altLang="en-US" dirty="0"/>
              <a:t>框架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BD78F87-5A61-3C1E-4F4A-2A658D41C62D}"/>
              </a:ext>
            </a:extLst>
          </p:cNvPr>
          <p:cNvSpPr/>
          <p:nvPr/>
        </p:nvSpPr>
        <p:spPr>
          <a:xfrm>
            <a:off x="4112591" y="1654128"/>
            <a:ext cx="1366791" cy="11454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Controller</a:t>
            </a:r>
            <a:r>
              <a:rPr lang="zh-CN" altLang="en-US" dirty="0"/>
              <a:t>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F953ACE-D3E3-EF80-5BD7-AF426A73712A}"/>
              </a:ext>
            </a:extLst>
          </p:cNvPr>
          <p:cNvSpPr/>
          <p:nvPr/>
        </p:nvSpPr>
        <p:spPr>
          <a:xfrm>
            <a:off x="5650095" y="1654128"/>
            <a:ext cx="2053258" cy="11171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本地</a:t>
            </a:r>
            <a:r>
              <a:rPr lang="en-US" altLang="zh-CN" dirty="0">
                <a:solidFill>
                  <a:schemeClr val="tx1"/>
                </a:solidFill>
              </a:rPr>
              <a:t>AI </a:t>
            </a:r>
            <a:r>
              <a:rPr lang="zh-CN" altLang="en-US" dirty="0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9A3FA6B-AF05-E864-C978-D068D44862A6}"/>
              </a:ext>
            </a:extLst>
          </p:cNvPr>
          <p:cNvSpPr/>
          <p:nvPr/>
        </p:nvSpPr>
        <p:spPr>
          <a:xfrm>
            <a:off x="8043411" y="1654127"/>
            <a:ext cx="2053258" cy="11171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Repository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ACE4A59-6C4D-70B7-6401-FE222511F0EE}"/>
              </a:ext>
            </a:extLst>
          </p:cNvPr>
          <p:cNvSpPr/>
          <p:nvPr/>
        </p:nvSpPr>
        <p:spPr>
          <a:xfrm>
            <a:off x="10317194" y="3242623"/>
            <a:ext cx="1522751" cy="1771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向量数据库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5A0C57F-E874-AA2E-B172-DD09C12500E2}"/>
              </a:ext>
            </a:extLst>
          </p:cNvPr>
          <p:cNvSpPr/>
          <p:nvPr/>
        </p:nvSpPr>
        <p:spPr>
          <a:xfrm>
            <a:off x="10352625" y="5089436"/>
            <a:ext cx="1522751" cy="1771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MySQL </a:t>
            </a:r>
            <a:r>
              <a:rPr lang="zh-CN" altLang="en-US" dirty="0">
                <a:solidFill>
                  <a:schemeClr val="tx1"/>
                </a:solidFill>
              </a:rPr>
              <a:t>关系数据库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0842D66-FC29-2D94-D064-1BE9B554A1E8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000770" y="5203334"/>
            <a:ext cx="3351855" cy="7716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9EE1EE8-EE4C-2C0C-2A7A-4298849A73F0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9070040" y="2771278"/>
            <a:ext cx="1267336" cy="1356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8AF49E01-03F1-BF8B-5599-A38759A70A31}"/>
              </a:ext>
            </a:extLst>
          </p:cNvPr>
          <p:cNvSpPr/>
          <p:nvPr/>
        </p:nvSpPr>
        <p:spPr>
          <a:xfrm>
            <a:off x="5813476" y="52542"/>
            <a:ext cx="4459870" cy="8454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Api</a:t>
            </a:r>
            <a:r>
              <a:rPr lang="zh-CN" altLang="en-US" dirty="0">
                <a:solidFill>
                  <a:schemeClr val="tx1"/>
                </a:solidFill>
              </a:rPr>
              <a:t>调用远程</a:t>
            </a:r>
            <a:r>
              <a:rPr lang="en-US" altLang="zh-CN" dirty="0">
                <a:solidFill>
                  <a:schemeClr val="tx1"/>
                </a:solidFill>
              </a:rPr>
              <a:t>AI</a:t>
            </a:r>
            <a:r>
              <a:rPr lang="zh-CN" altLang="en-US" dirty="0">
                <a:solidFill>
                  <a:schemeClr val="tx1"/>
                </a:solidFill>
              </a:rPr>
              <a:t>模型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624AAA7-F701-6C85-C793-8705540E6491}"/>
              </a:ext>
            </a:extLst>
          </p:cNvPr>
          <p:cNvCxnSpPr>
            <a:cxnSpLocks/>
            <a:stCxn id="35" idx="1"/>
            <a:endCxn id="19" idx="0"/>
          </p:cNvCxnSpPr>
          <p:nvPr/>
        </p:nvCxnSpPr>
        <p:spPr>
          <a:xfrm flipH="1">
            <a:off x="4795987" y="475285"/>
            <a:ext cx="1017489" cy="11788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81603B92-E058-41B6-9293-168D97A875C2}"/>
              </a:ext>
            </a:extLst>
          </p:cNvPr>
          <p:cNvSpPr/>
          <p:nvPr/>
        </p:nvSpPr>
        <p:spPr>
          <a:xfrm>
            <a:off x="71716" y="3403425"/>
            <a:ext cx="1152495" cy="32858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用户界面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Vue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0A83F66-5DBF-9A4A-7FCC-F9157158793D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1224211" y="5030857"/>
            <a:ext cx="1064571" cy="15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C189A479-9C0C-096E-DDD5-E11C09C3F580}"/>
              </a:ext>
            </a:extLst>
          </p:cNvPr>
          <p:cNvSpPr txBox="1"/>
          <p:nvPr/>
        </p:nvSpPr>
        <p:spPr>
          <a:xfrm>
            <a:off x="3557331" y="560741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Restful</a:t>
            </a:r>
            <a:r>
              <a:rPr lang="zh-CN" altLang="en-US" dirty="0"/>
              <a:t>风格接口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0CF109B-CE77-1150-6696-C5E02C9444CB}"/>
              </a:ext>
            </a:extLst>
          </p:cNvPr>
          <p:cNvSpPr/>
          <p:nvPr/>
        </p:nvSpPr>
        <p:spPr>
          <a:xfrm>
            <a:off x="7825767" y="3045745"/>
            <a:ext cx="1522751" cy="1771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文件数据库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546E126-C30A-4ABF-0D64-6E51AAA78F6B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2863095" y="3931283"/>
            <a:ext cx="4962672" cy="2096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48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87A7DC-8517-5ACC-A6B3-A87008341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Diffusion Model </a:t>
            </a:r>
            <a:r>
              <a:rPr lang="zh-CN" altLang="en-US" dirty="0"/>
              <a:t>文图转换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439C01-5B0E-2748-83E9-360DF46C0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AF0A4F-60BD-8B6E-304C-6953C99B0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A9CA3E-02DB-B3DC-22CE-227DCE031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96" y="1543318"/>
            <a:ext cx="7260042" cy="332439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AB9EF931-4EDD-6299-4905-D1C895143919}"/>
              </a:ext>
            </a:extLst>
          </p:cNvPr>
          <p:cNvSpPr/>
          <p:nvPr/>
        </p:nvSpPr>
        <p:spPr>
          <a:xfrm>
            <a:off x="1017746" y="1798655"/>
            <a:ext cx="1856083" cy="5627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用户发帖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输入文字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C4B38C3-C2B1-0A96-E510-4708CE2EBFBB}"/>
              </a:ext>
            </a:extLst>
          </p:cNvPr>
          <p:cNvSpPr/>
          <p:nvPr/>
        </p:nvSpPr>
        <p:spPr>
          <a:xfrm>
            <a:off x="1017746" y="3274392"/>
            <a:ext cx="1856083" cy="5627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选择是否使用生成图片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0BC9E54-50D0-AD65-E161-14FF1469F6A9}"/>
              </a:ext>
            </a:extLst>
          </p:cNvPr>
          <p:cNvSpPr/>
          <p:nvPr/>
        </p:nvSpPr>
        <p:spPr>
          <a:xfrm>
            <a:off x="1017746" y="4761523"/>
            <a:ext cx="1856083" cy="5627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用户发帖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存入数据库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9637F20-7624-D9F9-3319-1540270D008C}"/>
              </a:ext>
            </a:extLst>
          </p:cNvPr>
          <p:cNvCxnSpPr>
            <a:stCxn id="7" idx="3"/>
          </p:cNvCxnSpPr>
          <p:nvPr/>
        </p:nvCxnSpPr>
        <p:spPr>
          <a:xfrm>
            <a:off x="2873829" y="2080009"/>
            <a:ext cx="1899138" cy="733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84B12A0-F881-D4DC-3D9B-4E7C652D920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873829" y="3080365"/>
            <a:ext cx="1899138" cy="475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0A74636-B0FE-4082-4476-CB41E1D270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945788" y="2361363"/>
            <a:ext cx="0" cy="913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12EBB05-022E-B861-EB03-03CE3595D13A}"/>
              </a:ext>
            </a:extLst>
          </p:cNvPr>
          <p:cNvCxnSpPr>
            <a:cxnSpLocks/>
          </p:cNvCxnSpPr>
          <p:nvPr/>
        </p:nvCxnSpPr>
        <p:spPr>
          <a:xfrm>
            <a:off x="1945788" y="3837100"/>
            <a:ext cx="0" cy="913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4665A483-6F81-FB02-C9E8-C7E224020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062" y="5042877"/>
            <a:ext cx="7392041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3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87A7DC-8517-5ACC-A6B3-A87008341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r>
              <a:rPr lang="en-US" altLang="zh-CN" dirty="0"/>
              <a:t>2</a:t>
            </a:r>
            <a:r>
              <a:rPr lang="zh-CN" altLang="en-US" dirty="0"/>
              <a:t>：显式分词</a:t>
            </a:r>
            <a:r>
              <a:rPr lang="en-US" altLang="zh-CN" dirty="0"/>
              <a:t>+</a:t>
            </a:r>
            <a:r>
              <a:rPr lang="zh-CN" altLang="en-US" dirty="0"/>
              <a:t>模糊搜索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439C01-5B0E-2748-83E9-360DF46C0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AF0A4F-60BD-8B6E-304C-6953C99B0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B20AA2-9EFB-73D7-551A-7B34E476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6" y="3119459"/>
            <a:ext cx="7122629" cy="28781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E44647-17BF-4D18-10F6-E9D33501DA6C}"/>
              </a:ext>
            </a:extLst>
          </p:cNvPr>
          <p:cNvSpPr txBox="1"/>
          <p:nvPr/>
        </p:nvSpPr>
        <p:spPr>
          <a:xfrm>
            <a:off x="1235948" y="2124364"/>
            <a:ext cx="739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将搜索语句分词后，匹配相关表格，按照</a:t>
            </a:r>
            <a:r>
              <a:rPr lang="en-US" altLang="zh-CN" dirty="0"/>
              <a:t>score</a:t>
            </a:r>
            <a:r>
              <a:rPr lang="zh-CN" altLang="en-US" dirty="0"/>
              <a:t>值返回搜索结果</a:t>
            </a:r>
          </a:p>
        </p:txBody>
      </p:sp>
    </p:spTree>
    <p:extLst>
      <p:ext uri="{BB962C8B-B14F-4D97-AF65-F5344CB8AC3E}">
        <p14:creationId xmlns:p14="http://schemas.microsoft.com/office/powerpoint/2010/main" val="147695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87A7DC-8517-5ACC-A6B3-A87008341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Sentence BERT</a:t>
            </a:r>
            <a:r>
              <a:rPr lang="zh-CN" altLang="en-US" dirty="0"/>
              <a:t>预训练语言模型</a:t>
            </a:r>
            <a:r>
              <a:rPr lang="en-US" altLang="zh-CN" dirty="0"/>
              <a:t>+</a:t>
            </a:r>
            <a:r>
              <a:rPr lang="zh-CN" altLang="en-US" dirty="0"/>
              <a:t>推荐算法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439C01-5B0E-2748-83E9-360DF46C0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AF0A4F-60BD-8B6E-304C-6953C99B0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B11ADE-68CF-9099-D19F-2EDC418B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698519"/>
            <a:ext cx="3939881" cy="38865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8A66E3-BA1C-1178-8E64-5869B418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235" y="2039011"/>
            <a:ext cx="7192065" cy="32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3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FB372378-A6C9-ACDA-7939-B69FBA00B499}"/>
              </a:ext>
            </a:extLst>
          </p:cNvPr>
          <p:cNvSpPr/>
          <p:nvPr/>
        </p:nvSpPr>
        <p:spPr>
          <a:xfrm>
            <a:off x="1296237" y="5667270"/>
            <a:ext cx="1708220" cy="673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2A47CD-C204-109D-D32B-038BDA52D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846B21-1F1C-F6BA-79CD-CCADC455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22" y="2131778"/>
            <a:ext cx="7193903" cy="32067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ABFEB70-2FA6-EFCD-37F4-C48D13629F09}"/>
              </a:ext>
            </a:extLst>
          </p:cNvPr>
          <p:cNvSpPr txBox="1"/>
          <p:nvPr/>
        </p:nvSpPr>
        <p:spPr>
          <a:xfrm>
            <a:off x="1477107" y="5825588"/>
            <a:ext cx="284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用户发帖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3D4CDFF-5FDB-4C06-9293-633407AC2B85}"/>
              </a:ext>
            </a:extLst>
          </p:cNvPr>
          <p:cNvSpPr/>
          <p:nvPr/>
        </p:nvSpPr>
        <p:spPr>
          <a:xfrm>
            <a:off x="1296237" y="1288137"/>
            <a:ext cx="1708220" cy="673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嵌入向量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EDAE3A2-DF91-34D5-EDA8-60E7DB4C8A41}"/>
              </a:ext>
            </a:extLst>
          </p:cNvPr>
          <p:cNvCxnSpPr>
            <a:cxnSpLocks/>
          </p:cNvCxnSpPr>
          <p:nvPr/>
        </p:nvCxnSpPr>
        <p:spPr>
          <a:xfrm flipV="1">
            <a:off x="1889090" y="5014127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5C806FB-C1BE-6F51-8FD8-1FACE8DBD8C1}"/>
              </a:ext>
            </a:extLst>
          </p:cNvPr>
          <p:cNvCxnSpPr>
            <a:cxnSpLocks/>
          </p:cNvCxnSpPr>
          <p:nvPr/>
        </p:nvCxnSpPr>
        <p:spPr>
          <a:xfrm flipV="1">
            <a:off x="1810378" y="1961377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0E7A2DE2-CF43-9763-0481-7FD1899A5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359" y="1115368"/>
            <a:ext cx="3285619" cy="280867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E4ABBDF-384A-FC83-85DA-CB05AF6B40C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004457" y="1624757"/>
            <a:ext cx="5534609" cy="823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F53420F-256F-57A4-8366-DDEC11620076}"/>
              </a:ext>
            </a:extLst>
          </p:cNvPr>
          <p:cNvSpPr/>
          <p:nvPr/>
        </p:nvSpPr>
        <p:spPr>
          <a:xfrm>
            <a:off x="5066043" y="5692476"/>
            <a:ext cx="1708220" cy="673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锚定帖子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4BBAB2B-DB6C-22F1-2585-DA005D825CCD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5920153" y="2955434"/>
            <a:ext cx="2618913" cy="2737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EA33CBE-30E1-0B2B-224F-99FD78AB09D0}"/>
              </a:ext>
            </a:extLst>
          </p:cNvPr>
          <p:cNvCxnSpPr>
            <a:cxnSpLocks/>
          </p:cNvCxnSpPr>
          <p:nvPr/>
        </p:nvCxnSpPr>
        <p:spPr>
          <a:xfrm>
            <a:off x="9718168" y="3710545"/>
            <a:ext cx="0" cy="2293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B0885682-C81F-6811-EBE7-FD6E79D2F341}"/>
              </a:ext>
            </a:extLst>
          </p:cNvPr>
          <p:cNvSpPr/>
          <p:nvPr/>
        </p:nvSpPr>
        <p:spPr>
          <a:xfrm>
            <a:off x="8835849" y="6005230"/>
            <a:ext cx="1708220" cy="673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推荐结果</a:t>
            </a:r>
          </a:p>
        </p:txBody>
      </p:sp>
    </p:spTree>
    <p:extLst>
      <p:ext uri="{BB962C8B-B14F-4D97-AF65-F5344CB8AC3E}">
        <p14:creationId xmlns:p14="http://schemas.microsoft.com/office/powerpoint/2010/main" val="7742163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7856</TotalTime>
  <Words>529</Words>
  <Application>Microsoft Office PowerPoint</Application>
  <PresentationFormat>宽屏</PresentationFormat>
  <Paragraphs>81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微软雅黑</vt:lpstr>
      <vt:lpstr>Arial</vt:lpstr>
      <vt:lpstr>Wingdings</vt:lpstr>
      <vt:lpstr>赤霞朱主题​​</vt:lpstr>
      <vt:lpstr>百团聚交 校园社团交流社区  </vt:lpstr>
      <vt:lpstr>PowerPoint 演示文稿</vt:lpstr>
      <vt:lpstr>产品特色与创新点</vt:lpstr>
      <vt:lpstr>架构与关键技术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经验教训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天翼</cp:lastModifiedBy>
  <cp:revision>358</cp:revision>
  <dcterms:created xsi:type="dcterms:W3CDTF">2019-01-23T14:14:04Z</dcterms:created>
  <dcterms:modified xsi:type="dcterms:W3CDTF">2023-01-13T16:42:58Z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